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65" r:id="rId6"/>
    <p:sldId id="274" r:id="rId7"/>
    <p:sldId id="275" r:id="rId8"/>
    <p:sldId id="259" r:id="rId9"/>
    <p:sldId id="266" r:id="rId10"/>
    <p:sldId id="263" r:id="rId11"/>
    <p:sldId id="271" r:id="rId12"/>
    <p:sldId id="272" r:id="rId13"/>
    <p:sldId id="273" r:id="rId14"/>
    <p:sldId id="270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19,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 smtClean="0">
                <a:latin typeface="Comic Sans MS"/>
                <a:ea typeface="Times New Roman"/>
                <a:cs typeface="Times New Roman"/>
              </a:rPr>
              <a:t>Transport</a:t>
            </a:r>
            <a:br>
              <a:rPr lang="de-DE" b="1" u="sng" dirty="0" smtClean="0">
                <a:latin typeface="Comic Sans MS"/>
                <a:ea typeface="Times New Roman"/>
                <a:cs typeface="Times New Roman"/>
              </a:rPr>
            </a:br>
            <a:r>
              <a:rPr lang="de-DE" b="1" u="sng" dirty="0" err="1" smtClean="0">
                <a:latin typeface="Comic Sans MS"/>
                <a:ea typeface="Times New Roman"/>
                <a:cs typeface="Times New Roman"/>
              </a:rPr>
              <a:t>systeme</a:t>
            </a:r>
            <a:r>
              <a:rPr lang="de-DE" b="1" u="sng" dirty="0" smtClean="0">
                <a:latin typeface="Comic Sans MS"/>
                <a:ea typeface="Times New Roman"/>
                <a:cs typeface="Times New Roman"/>
              </a:rPr>
              <a:t> </a:t>
            </a:r>
            <a:r>
              <a:rPr lang="de-DE" b="1" u="sng" dirty="0">
                <a:latin typeface="Comic Sans MS"/>
                <a:ea typeface="Times New Roman"/>
                <a:cs typeface="Times New Roman"/>
              </a:rPr>
              <a:t>im Tierreich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1. </a:t>
            </a:r>
            <a:r>
              <a:rPr lang="de-DE" dirty="0" err="1" smtClean="0"/>
              <a:t>Gastrovaskularsystem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2. Offenes Kreislaufsystem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3. Geschlossenes 	Kreislaufsystem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r="10257"/>
          <a:stretch/>
        </p:blipFill>
        <p:spPr bwMode="auto">
          <a:xfrm>
            <a:off x="4605807" y="-27384"/>
            <a:ext cx="3566593" cy="228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classconnection.s3.amazonaws.com/802/flashcards/439802/jpg/circulatory_system_-_fish_21348460588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1983" y="2728865"/>
            <a:ext cx="5184575" cy="22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a.) Fische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9" y="1196752"/>
            <a:ext cx="5760639" cy="3508977"/>
          </a:xfrm>
        </p:spPr>
        <p:txBody>
          <a:bodyPr/>
          <a:lstStyle/>
          <a:p>
            <a:r>
              <a:rPr lang="de-DE" dirty="0"/>
              <a:t>Herz besitzt 2 </a:t>
            </a:r>
            <a:r>
              <a:rPr lang="de-DE" dirty="0" smtClean="0"/>
              <a:t>Kammern</a:t>
            </a:r>
          </a:p>
          <a:p>
            <a:r>
              <a:rPr lang="de-DE" dirty="0" smtClean="0"/>
              <a:t>(1 </a:t>
            </a:r>
            <a:r>
              <a:rPr lang="de-DE" dirty="0"/>
              <a:t>Vorhof = Atrium, 1 Hauptkammer = Ventrikel), einfacher Blutkreislauf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8" y="2492896"/>
            <a:ext cx="533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3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.) Amphibien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3508977"/>
          </a:xfrm>
        </p:spPr>
        <p:txBody>
          <a:bodyPr/>
          <a:lstStyle/>
          <a:p>
            <a:r>
              <a:rPr lang="de-DE" dirty="0"/>
              <a:t>Herz besteht aus zwei separaten Vorkammern und einer </a:t>
            </a:r>
            <a:r>
              <a:rPr lang="de-DE" dirty="0" smtClean="0"/>
              <a:t>Hauptkammer</a:t>
            </a:r>
          </a:p>
          <a:p>
            <a:r>
              <a:rPr lang="de-DE" dirty="0" smtClean="0"/>
              <a:t>Lungen- </a:t>
            </a:r>
            <a:r>
              <a:rPr lang="de-DE" dirty="0"/>
              <a:t>und Körperkreislauf sind nur teilweise getrennt, das O</a:t>
            </a:r>
            <a:r>
              <a:rPr lang="de-DE" baseline="-25000" dirty="0"/>
              <a:t>2</a:t>
            </a:r>
            <a:r>
              <a:rPr lang="de-DE" dirty="0"/>
              <a:t>-arme Blut aus dem rechten Vorhof (kommt vom Körper) und das O</a:t>
            </a:r>
            <a:r>
              <a:rPr lang="de-DE" baseline="-25000" dirty="0"/>
              <a:t>2</a:t>
            </a:r>
            <a:r>
              <a:rPr lang="de-DE" dirty="0"/>
              <a:t>-reiche Blut aus dem linken Vorhof (kommt von Lunge und Haut) vermischen sich in der Hauptkammer </a:t>
            </a:r>
            <a:r>
              <a:rPr lang="de-DE" dirty="0">
                <a:sym typeface="Wingdings"/>
              </a:rPr>
              <a:t></a:t>
            </a:r>
            <a:r>
              <a:rPr lang="de-DE" dirty="0"/>
              <a:t> ermüden sehr rasch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9" t="3651" r="-3803" b="6438"/>
          <a:stretch/>
        </p:blipFill>
        <p:spPr bwMode="auto">
          <a:xfrm rot="343939">
            <a:off x="4993619" y="2050032"/>
            <a:ext cx="3692574" cy="430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c.) Reptilien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196753"/>
            <a:ext cx="6777317" cy="2448272"/>
          </a:xfrm>
        </p:spPr>
        <p:txBody>
          <a:bodyPr>
            <a:normAutofit/>
          </a:bodyPr>
          <a:lstStyle/>
          <a:p>
            <a:r>
              <a:rPr lang="de-DE" sz="2200" dirty="0"/>
              <a:t>Herz besitzt 2 Vorhöfe und 1 </a:t>
            </a:r>
            <a:r>
              <a:rPr lang="de-DE" sz="2200" dirty="0" smtClean="0"/>
              <a:t>Hauptkammer</a:t>
            </a:r>
          </a:p>
          <a:p>
            <a:r>
              <a:rPr lang="de-DE" sz="2200" dirty="0" smtClean="0"/>
              <a:t>Hauptkammer </a:t>
            </a:r>
            <a:r>
              <a:rPr lang="de-DE" sz="2200" dirty="0"/>
              <a:t>durch Scheidewand fast völlig in 2 Hälften </a:t>
            </a:r>
            <a:r>
              <a:rPr lang="de-DE" sz="2200" dirty="0" smtClean="0"/>
              <a:t>geteilt</a:t>
            </a:r>
          </a:p>
          <a:p>
            <a:r>
              <a:rPr lang="de-DE" sz="2200" dirty="0" smtClean="0"/>
              <a:t>Bildung </a:t>
            </a:r>
            <a:r>
              <a:rPr lang="de-DE" sz="2200" dirty="0"/>
              <a:t>von Mischblut 10–40 </a:t>
            </a:r>
            <a:r>
              <a:rPr lang="de-DE" sz="2200" dirty="0" smtClean="0"/>
              <a:t>%</a:t>
            </a:r>
          </a:p>
          <a:p>
            <a:pPr marL="68580" indent="0">
              <a:buNone/>
            </a:pPr>
            <a:r>
              <a:rPr lang="de-DE" sz="2200" dirty="0">
                <a:sym typeface="Wingdings"/>
              </a:rPr>
              <a:t>	</a:t>
            </a:r>
            <a:r>
              <a:rPr lang="de-DE" sz="2200" dirty="0" smtClean="0">
                <a:sym typeface="Wingdings"/>
              </a:rPr>
              <a:t></a:t>
            </a:r>
            <a:r>
              <a:rPr lang="de-DE" sz="2200" dirty="0" smtClean="0"/>
              <a:t> </a:t>
            </a:r>
            <a:r>
              <a:rPr lang="de-DE" sz="2200" dirty="0"/>
              <a:t>mehr Leistung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449340" cy="322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7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.) Säuger &amp; Vögel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412776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Herz besitzt 2 Vorhöfe und 2 </a:t>
            </a:r>
            <a:r>
              <a:rPr lang="de-DE" dirty="0" smtClean="0"/>
              <a:t>Haupt-kammern</a:t>
            </a:r>
          </a:p>
          <a:p>
            <a:r>
              <a:rPr lang="de-DE" dirty="0" smtClean="0"/>
              <a:t>Lungen- </a:t>
            </a:r>
            <a:r>
              <a:rPr lang="de-DE" dirty="0"/>
              <a:t>und Körperkreislauf vollkommen </a:t>
            </a:r>
            <a:r>
              <a:rPr lang="de-DE" dirty="0" smtClean="0"/>
              <a:t>getrennt</a:t>
            </a:r>
          </a:p>
          <a:p>
            <a:r>
              <a:rPr lang="de-DE" dirty="0" smtClean="0"/>
              <a:t>Durchmischung </a:t>
            </a:r>
            <a:r>
              <a:rPr lang="de-DE" dirty="0"/>
              <a:t>des sauerstoffarmen Blutes mit dem sauerstoffreichen ist nicht </a:t>
            </a:r>
            <a:r>
              <a:rPr lang="de-DE" dirty="0" smtClean="0"/>
              <a:t>möglich, </a:t>
            </a:r>
            <a:r>
              <a:rPr lang="de-DE" dirty="0"/>
              <a:t>da die beiden Ventrikel durch eine Scheidewand getrennt </a:t>
            </a:r>
            <a:r>
              <a:rPr lang="de-DE" dirty="0" smtClean="0"/>
              <a:t>sind</a:t>
            </a:r>
          </a:p>
          <a:p>
            <a:pPr marL="6858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/>
              <a:t>sehr hohe Leistungsfähigkeit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0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01276" cy="56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Transportsysteme</a:t>
            </a:r>
            <a:endParaRPr lang="en-US" dirty="0" smtClean="0"/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Tierreich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" y="1368152"/>
            <a:ext cx="8016213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5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Transportsysteme</a:t>
            </a:r>
            <a:endParaRPr lang="en-US" dirty="0" smtClean="0"/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Tierreich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69" y="764704"/>
            <a:ext cx="5713859" cy="57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25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de-DE" dirty="0" smtClean="0"/>
              <a:t>1. </a:t>
            </a:r>
            <a:r>
              <a:rPr lang="de-DE" dirty="0" err="1" smtClean="0"/>
              <a:t>Gastrovaskularsystem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44824"/>
            <a:ext cx="7848872" cy="4392488"/>
          </a:xfrm>
        </p:spPr>
        <p:txBody>
          <a:bodyPr>
            <a:normAutofit/>
          </a:bodyPr>
          <a:lstStyle/>
          <a:p>
            <a:r>
              <a:rPr lang="de-DE" dirty="0" smtClean="0"/>
              <a:t>bei einfachen Vielzellern (Hohltiere, Korallen, Quallen…</a:t>
            </a:r>
          </a:p>
          <a:p>
            <a:r>
              <a:rPr lang="de-DE" dirty="0"/>
              <a:t>durch den Körper ziehendes, oft stark verzweigtes Darmsystem, das die Nährstoffe verteilt und so zusätzlich die Funktion eines Blutgefäßsystems </a:t>
            </a:r>
            <a:r>
              <a:rPr lang="de-DE" dirty="0" smtClean="0"/>
              <a:t>übernimmt</a:t>
            </a:r>
          </a:p>
          <a:p>
            <a:endParaRPr lang="de-DE" dirty="0"/>
          </a:p>
          <a:p>
            <a:pPr marL="68580" indent="0">
              <a:buNone/>
            </a:pPr>
            <a:r>
              <a:rPr lang="de-DE" dirty="0" err="1" smtClean="0"/>
              <a:t>Gaster</a:t>
            </a:r>
            <a:r>
              <a:rPr lang="de-DE" dirty="0" smtClean="0"/>
              <a:t> … Magen</a:t>
            </a:r>
          </a:p>
          <a:p>
            <a:pPr marL="68580" indent="0">
              <a:buNone/>
            </a:pPr>
            <a:r>
              <a:rPr lang="de-DE" dirty="0" smtClean="0"/>
              <a:t>vaskular … die Blutgefäße betreffend</a:t>
            </a:r>
          </a:p>
          <a:p>
            <a:pPr marL="68580" indent="0">
              <a:buNone/>
            </a:pPr>
            <a:r>
              <a:rPr lang="de-DE" dirty="0"/>
              <a:t>	</a:t>
            </a:r>
            <a:r>
              <a:rPr lang="de-DE" dirty="0" smtClean="0"/>
              <a:t>(von lat. </a:t>
            </a:r>
            <a:r>
              <a:rPr lang="de-DE" dirty="0" err="1"/>
              <a:t>v</a:t>
            </a:r>
            <a:r>
              <a:rPr lang="de-DE" dirty="0" err="1" smtClean="0"/>
              <a:t>as</a:t>
            </a:r>
            <a:r>
              <a:rPr lang="de-DE" dirty="0" smtClean="0"/>
              <a:t>=Vase)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Tierreich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Tierreich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56784" cy="45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31640" y="112474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Gastrovaskularsystem</a:t>
            </a:r>
            <a:r>
              <a:rPr lang="de-DE" sz="2400" dirty="0" smtClean="0"/>
              <a:t> der Nesseltiere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0162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pPr algn="ctr"/>
            <a:r>
              <a:rPr lang="de-DE" dirty="0" smtClean="0"/>
              <a:t>2. Offener Kreislauf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92888" cy="430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1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052736"/>
            <a:ext cx="6777317" cy="3508977"/>
          </a:xfrm>
        </p:spPr>
        <p:txBody>
          <a:bodyPr/>
          <a:lstStyle/>
          <a:p>
            <a:r>
              <a:rPr lang="de-DE" dirty="0"/>
              <a:t>Bei Insekten und anderen wirbellosen </a:t>
            </a:r>
            <a:r>
              <a:rPr lang="de-DE" dirty="0" smtClean="0"/>
              <a:t>Tieren</a:t>
            </a:r>
            <a:endParaRPr lang="de-DE" dirty="0"/>
          </a:p>
          <a:p>
            <a:r>
              <a:rPr lang="de-DE" dirty="0"/>
              <a:t>Körperflüssigkeit fließt offen durch den Körper und wird von einem röhrenförmigen Herz in Bewegung gehalten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72748"/>
            <a:ext cx="4602013" cy="3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Transportsysteme</a:t>
            </a:r>
            <a:endParaRPr lang="en-US" dirty="0" smtClean="0"/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Tierreich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864096"/>
          </a:xfrm>
        </p:spPr>
        <p:txBody>
          <a:bodyPr>
            <a:normAutofit/>
          </a:bodyPr>
          <a:lstStyle/>
          <a:p>
            <a:r>
              <a:rPr lang="de-DE" dirty="0" err="1" smtClean="0"/>
              <a:t>Atemgase</a:t>
            </a:r>
            <a:r>
              <a:rPr lang="de-DE" dirty="0" smtClean="0"/>
              <a:t> werden durch Lungenepithel in Hämolymphe aufgenommen</a:t>
            </a:r>
          </a:p>
          <a:p>
            <a:pPr marL="68580" indent="0">
              <a:buNone/>
            </a:pPr>
            <a:endParaRPr lang="de-DE" dirty="0"/>
          </a:p>
        </p:txBody>
      </p:sp>
      <p:pic>
        <p:nvPicPr>
          <p:cNvPr id="10" name="Inhalts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2145" r="8788" b="7846"/>
          <a:stretch/>
        </p:blipFill>
        <p:spPr>
          <a:xfrm rot="16200000">
            <a:off x="1190124" y="2058348"/>
            <a:ext cx="3361183" cy="4518312"/>
          </a:xfrm>
          <a:prstGeom prst="rect">
            <a:avLst/>
          </a:prstGeom>
        </p:spPr>
      </p:pic>
      <p:sp>
        <p:nvSpPr>
          <p:cNvPr id="11" name="Inhaltsplatzhalter 8"/>
          <p:cNvSpPr txBox="1">
            <a:spLocks/>
          </p:cNvSpPr>
          <p:nvPr/>
        </p:nvSpPr>
        <p:spPr>
          <a:xfrm>
            <a:off x="4716016" y="2348880"/>
            <a:ext cx="396044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Hämolymphe verleiht dem weichen Körper durch Druck Form und Festigkeit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Hydroskelett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„Hydraulikflüssigkeit“ </a:t>
            </a:r>
            <a:r>
              <a:rPr lang="de-DE" dirty="0" err="1" smtClean="0"/>
              <a:t>zB</a:t>
            </a:r>
            <a:r>
              <a:rPr lang="de-DE" dirty="0" smtClean="0"/>
              <a:t> für Fühler</a:t>
            </a:r>
            <a:endParaRPr lang="de-DE" dirty="0"/>
          </a:p>
          <a:p>
            <a:pPr marL="68580" indent="0">
              <a:buNone/>
            </a:pPr>
            <a:endParaRPr lang="de-DE" sz="2200" dirty="0" smtClean="0"/>
          </a:p>
          <a:p>
            <a:pPr marL="68580" indent="0">
              <a:buNone/>
            </a:pPr>
            <a:endParaRPr lang="de-DE" sz="2200" dirty="0" smtClean="0"/>
          </a:p>
          <a:p>
            <a:pPr marL="68580" indent="0">
              <a:buFont typeface="Wingdings 2" pitchFamily="18" charset="2"/>
              <a:buNone/>
            </a:pP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638944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</a:rPr>
              <a:t>Weinbergschnecke</a:t>
            </a:r>
            <a:endParaRPr lang="de-D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4536504"/>
          </a:xfrm>
        </p:spPr>
        <p:txBody>
          <a:bodyPr/>
          <a:lstStyle/>
          <a:p>
            <a:r>
              <a:rPr lang="de-DE" dirty="0" smtClean="0"/>
              <a:t>Transportflüssigkeit fließt nur in Gefäßen und ist immer von der Gewebsflüssigkeit getrennt -&gt; Blut</a:t>
            </a:r>
          </a:p>
          <a:p>
            <a:r>
              <a:rPr lang="de-DE" dirty="0" smtClean="0"/>
              <a:t>Arterien und Venen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19, 2015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99592" y="47667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 smtClean="0"/>
              <a:t>3. Geschlossener Kreislauf</a:t>
            </a:r>
            <a:br>
              <a:rPr lang="de-DE" dirty="0" smtClean="0"/>
            </a:br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636912"/>
            <a:ext cx="6335029" cy="380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6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Transportsysteme</a:t>
            </a:r>
            <a:endParaRPr lang="en-US" dirty="0"/>
          </a:p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Tierreich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t="23996" r="966" b="471"/>
          <a:stretch/>
        </p:blipFill>
        <p:spPr bwMode="auto">
          <a:xfrm>
            <a:off x="539552" y="1484784"/>
            <a:ext cx="8136904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47656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chemeClr val="tx1"/>
                </a:solidFill>
              </a:rPr>
              <a:t>Evolution</a:t>
            </a:r>
            <a:r>
              <a:rPr lang="de-DE" sz="3100" dirty="0">
                <a:solidFill>
                  <a:schemeClr val="tx1"/>
                </a:solidFill>
              </a:rPr>
              <a:t> – Nicht jeder hat 4 Kammern.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34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Transportsystem</a:t>
            </a:r>
            <a:endParaRPr lang="en-US" dirty="0"/>
          </a:p>
          <a:p>
            <a:r>
              <a:rPr lang="en-US" dirty="0" smtClean="0"/>
              <a:t>der </a:t>
            </a:r>
            <a:r>
              <a:rPr lang="en-US" dirty="0" err="1" smtClean="0"/>
              <a:t>Tiere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72808" cy="548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40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332</Words>
  <Application>Microsoft Office PowerPoint</Application>
  <PresentationFormat>Bildschirmpräsentation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Austin</vt:lpstr>
      <vt:lpstr>Transport systeme im Tierreich</vt:lpstr>
      <vt:lpstr>1. Gastrovaskularsystem</vt:lpstr>
      <vt:lpstr>PowerPoint-Präsentation</vt:lpstr>
      <vt:lpstr>2. Offener Kreislauf</vt:lpstr>
      <vt:lpstr>PowerPoint-Präsentation</vt:lpstr>
      <vt:lpstr>Weinbergschnecke</vt:lpstr>
      <vt:lpstr>PowerPoint-Präsentation</vt:lpstr>
      <vt:lpstr>Evolution – Nicht jeder hat 4 Kammern. </vt:lpstr>
      <vt:lpstr>PowerPoint-Präsentation</vt:lpstr>
      <vt:lpstr>a.) Fische</vt:lpstr>
      <vt:lpstr>b.) Amphibien</vt:lpstr>
      <vt:lpstr>c.) Reptilien</vt:lpstr>
      <vt:lpstr>d.) Säuger &amp; Vögel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systeme im Tierreich</dc:title>
  <dc:creator>tukka.yoot</dc:creator>
  <cp:lastModifiedBy>tukka.yoot</cp:lastModifiedBy>
  <cp:revision>23</cp:revision>
  <dcterms:created xsi:type="dcterms:W3CDTF">2015-04-12T08:39:00Z</dcterms:created>
  <dcterms:modified xsi:type="dcterms:W3CDTF">2015-04-19T20:07:23Z</dcterms:modified>
</cp:coreProperties>
</file>