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2" r:id="rId6"/>
    <p:sldId id="260" r:id="rId7"/>
    <p:sldId id="263"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5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3/11/2015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‹Nr.›</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‹Nr.›</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‹Nr.›</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‹Nr.›</a:t>
            </a:fld>
            <a:endParaRPr lang="en-US"/>
          </a:p>
        </p:txBody>
      </p:sp>
      <p:sp>
        <p:nvSpPr>
          <p:cNvPr id="11" name="Title 10"/>
          <p:cNvSpPr>
            <a:spLocks noGrp="1"/>
          </p:cNvSpPr>
          <p:nvPr>
            <p:ph type="title"/>
          </p:nvPr>
        </p:nvSpPr>
        <p:spPr/>
        <p:txBody>
          <a:bodyPr/>
          <a:lstStyle/>
          <a:p>
            <a:r>
              <a:rPr lang="de-DE" smtClean="0"/>
              <a:t>Titelmasterformat durch Klicken bearbeiten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D242B6C6-10FF-4510-A888-F0B9C6A788B0}" type="datetime1">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‹Nr.›</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‹Nr.›</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‹Nr.›</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de-DE" smtClean="0"/>
              <a:t>Titelmasterformat durch Klicken bearbeiten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81E57738-F4B0-48EA-9B71-E0F723F8BF6C}" type="datetime1">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de-DE" smtClean="0"/>
              <a:t>Titelmasterformat durch Klicken bearbeiten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E600D5EF-7D26-425F-8C45-B9312ACE18BC}" type="datetime1">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3/11/2015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Rom</a:t>
            </a:r>
            <a:endParaRPr lang="de-AT" dirty="0"/>
          </a:p>
        </p:txBody>
      </p:sp>
      <p:sp>
        <p:nvSpPr>
          <p:cNvPr id="3" name="Untertitel 2"/>
          <p:cNvSpPr>
            <a:spLocks noGrp="1"/>
          </p:cNvSpPr>
          <p:nvPr>
            <p:ph type="subTitle" idx="1"/>
          </p:nvPr>
        </p:nvSpPr>
        <p:spPr/>
        <p:txBody>
          <a:bodyPr/>
          <a:lstStyle/>
          <a:p>
            <a:r>
              <a:rPr lang="de-DE" dirty="0" smtClean="0"/>
              <a:t>2. Klasse</a:t>
            </a:r>
            <a:endParaRPr lang="de-AT" dirty="0"/>
          </a:p>
        </p:txBody>
      </p:sp>
    </p:spTree>
    <p:extLst>
      <p:ext uri="{BB962C8B-B14F-4D97-AF65-F5344CB8AC3E}">
        <p14:creationId xmlns:p14="http://schemas.microsoft.com/office/powerpoint/2010/main" val="2192169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4000" dirty="0" smtClean="0"/>
              <a:t>Erfolge der Plebejer</a:t>
            </a:r>
            <a:br>
              <a:rPr lang="de-DE" sz="4000" dirty="0" smtClean="0"/>
            </a:br>
            <a:r>
              <a:rPr lang="de-DE" sz="4000" dirty="0" smtClean="0"/>
              <a:t>in den Ständekämpfen</a:t>
            </a:r>
            <a:r>
              <a:rPr lang="de-DE" dirty="0" smtClean="0"/>
              <a:t>	</a:t>
            </a:r>
            <a:endParaRPr lang="de-AT" dirty="0"/>
          </a:p>
        </p:txBody>
      </p:sp>
      <p:sp>
        <p:nvSpPr>
          <p:cNvPr id="11" name="Inhaltsplatzhalter 10"/>
          <p:cNvSpPr>
            <a:spLocks noGrp="1"/>
          </p:cNvSpPr>
          <p:nvPr>
            <p:ph idx="1"/>
          </p:nvPr>
        </p:nvSpPr>
        <p:spPr>
          <a:xfrm>
            <a:off x="699247" y="2248347"/>
            <a:ext cx="7977209" cy="3877815"/>
          </a:xfrm>
        </p:spPr>
        <p:txBody>
          <a:bodyPr/>
          <a:lstStyle/>
          <a:p>
            <a:r>
              <a:rPr lang="de-DE" dirty="0" smtClean="0"/>
              <a:t>Aufhebung des Eheverbots</a:t>
            </a:r>
          </a:p>
          <a:p>
            <a:r>
              <a:rPr lang="de-DE" dirty="0" smtClean="0"/>
              <a:t>Veröffentlichung der wichtigsten Rechtsgrundsätze im Zwölftafelgesetz</a:t>
            </a:r>
          </a:p>
          <a:p>
            <a:r>
              <a:rPr lang="de-DE" dirty="0" smtClean="0"/>
              <a:t>Plebejer können hohe Beamte und Richter werden</a:t>
            </a:r>
          </a:p>
          <a:p>
            <a:r>
              <a:rPr lang="de-DE" dirty="0" smtClean="0"/>
              <a:t>Wahl von 10 Volkstribunen (Volksvertreter), die ein Vetorecht gegen Beschlüsse des Senats haben.</a:t>
            </a:r>
          </a:p>
        </p:txBody>
      </p:sp>
    </p:spTree>
    <p:extLst>
      <p:ext uri="{BB962C8B-B14F-4D97-AF65-F5344CB8AC3E}">
        <p14:creationId xmlns:p14="http://schemas.microsoft.com/office/powerpoint/2010/main" val="20123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Die Gründung Roms	</a:t>
            </a:r>
            <a:endParaRPr lang="de-AT" dirty="0"/>
          </a:p>
        </p:txBody>
      </p:sp>
      <p:sp>
        <p:nvSpPr>
          <p:cNvPr id="11" name="Inhaltsplatzhalter 10"/>
          <p:cNvSpPr>
            <a:spLocks noGrp="1"/>
          </p:cNvSpPr>
          <p:nvPr>
            <p:ph idx="1"/>
          </p:nvPr>
        </p:nvSpPr>
        <p:spPr/>
        <p:txBody>
          <a:bodyPr/>
          <a:lstStyle/>
          <a:p>
            <a:r>
              <a:rPr lang="de-DE" dirty="0" smtClean="0"/>
              <a:t>Der Sage nach soll die Stadt Rom im Jahr 753 v.Chr. von den Zwillingen Romulus und Remus gegründet worden sein. Diese waren ausgesetzt, von einer Wölfin gesäugt und von einem Hirten aufgezogen worden.</a:t>
            </a: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692" y="4005064"/>
            <a:ext cx="3334494" cy="260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9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p:cNvSpPr txBox="1">
            <a:spLocks/>
          </p:cNvSpPr>
          <p:nvPr/>
        </p:nvSpPr>
        <p:spPr>
          <a:xfrm>
            <a:off x="699246" y="1484784"/>
            <a:ext cx="7745505"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de-AT" dirty="0"/>
          </a:p>
        </p:txBody>
      </p:sp>
      <p:sp>
        <p:nvSpPr>
          <p:cNvPr id="6" name="Inhaltsplatzhalter 10"/>
          <p:cNvSpPr txBox="1">
            <a:spLocks/>
          </p:cNvSpPr>
          <p:nvPr/>
        </p:nvSpPr>
        <p:spPr>
          <a:xfrm>
            <a:off x="107504" y="116632"/>
            <a:ext cx="7056784" cy="3359096"/>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de-DE" dirty="0" smtClean="0"/>
              <a:t>„Rom wurde nicht an einem Tag erbaut“, sagt schon ein Sprichwort. So fanden Wissenschaftler heraus, dass vermutlich um 800 v.Chr. die erste städtische Siedlung von den </a:t>
            </a:r>
            <a:r>
              <a:rPr lang="de-DE" b="1" dirty="0" smtClean="0"/>
              <a:t>Etruskern</a:t>
            </a:r>
            <a:r>
              <a:rPr lang="de-DE" dirty="0" smtClean="0"/>
              <a:t> gegründet worden war. Weil es in diesem Gebiet viele Sümpfe gab, wurde diese auf </a:t>
            </a:r>
            <a:r>
              <a:rPr lang="de-DE" b="1" dirty="0" smtClean="0"/>
              <a:t>sieben Hügeln </a:t>
            </a:r>
            <a:r>
              <a:rPr lang="de-DE" dirty="0" smtClean="0"/>
              <a:t>angelegt.</a:t>
            </a:r>
            <a:endParaRPr lang="de-AT" dirty="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1128" b="18201"/>
          <a:stretch/>
        </p:blipFill>
        <p:spPr>
          <a:xfrm>
            <a:off x="827584" y="2741645"/>
            <a:ext cx="7741275" cy="3896958"/>
          </a:xfrm>
          <a:prstGeom prst="rect">
            <a:avLst/>
          </a:prstGeom>
        </p:spPr>
      </p:pic>
    </p:spTree>
    <p:extLst>
      <p:ext uri="{BB962C8B-B14F-4D97-AF65-F5344CB8AC3E}">
        <p14:creationId xmlns:p14="http://schemas.microsoft.com/office/powerpoint/2010/main" val="5110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23" y="2708920"/>
            <a:ext cx="852921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10"/>
          <p:cNvSpPr txBox="1">
            <a:spLocks/>
          </p:cNvSpPr>
          <p:nvPr/>
        </p:nvSpPr>
        <p:spPr>
          <a:xfrm>
            <a:off x="395536" y="476672"/>
            <a:ext cx="7200800" cy="441570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de-DE" dirty="0" smtClean="0"/>
              <a:t>In der Mitte dieser Siedlung gab es einen Markt- platz, das </a:t>
            </a:r>
            <a:r>
              <a:rPr lang="de-DE" b="1" dirty="0" smtClean="0"/>
              <a:t>Forum</a:t>
            </a:r>
            <a:r>
              <a:rPr lang="de-DE" dirty="0" smtClean="0"/>
              <a:t>, der das Zentrum der neuen Stadt Rom war. Am </a:t>
            </a:r>
            <a:r>
              <a:rPr lang="de-DE" b="1" dirty="0" smtClean="0"/>
              <a:t>Forum Romanum</a:t>
            </a:r>
            <a:r>
              <a:rPr lang="de-DE" dirty="0" smtClean="0"/>
              <a:t> trafen sich die Bewohner der Stadt. Dort erfuhr man viele Neuigkeiten.</a:t>
            </a:r>
          </a:p>
        </p:txBody>
      </p:sp>
    </p:spTree>
    <p:extLst>
      <p:ext uri="{BB962C8B-B14F-4D97-AF65-F5344CB8AC3E}">
        <p14:creationId xmlns:p14="http://schemas.microsoft.com/office/powerpoint/2010/main" val="197607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4000" dirty="0" smtClean="0"/>
              <a:t>Von der Königsherrschaft</a:t>
            </a:r>
            <a:br>
              <a:rPr lang="de-DE" sz="4000" dirty="0" smtClean="0"/>
            </a:br>
            <a:r>
              <a:rPr lang="de-DE" sz="4000" dirty="0" smtClean="0"/>
              <a:t>zur Republik</a:t>
            </a:r>
            <a:r>
              <a:rPr lang="de-DE" dirty="0" smtClean="0"/>
              <a:t>	</a:t>
            </a:r>
            <a:endParaRPr lang="de-AT" dirty="0"/>
          </a:p>
        </p:txBody>
      </p:sp>
      <p:sp>
        <p:nvSpPr>
          <p:cNvPr id="11" name="Inhaltsplatzhalter 10"/>
          <p:cNvSpPr>
            <a:spLocks noGrp="1"/>
          </p:cNvSpPr>
          <p:nvPr>
            <p:ph idx="1"/>
          </p:nvPr>
        </p:nvSpPr>
        <p:spPr>
          <a:xfrm>
            <a:off x="699247" y="2248347"/>
            <a:ext cx="7977209" cy="3877815"/>
          </a:xfrm>
        </p:spPr>
        <p:txBody>
          <a:bodyPr/>
          <a:lstStyle/>
          <a:p>
            <a:r>
              <a:rPr lang="de-DE" dirty="0" smtClean="0"/>
              <a:t>Zu Beginn herrschten in Rom </a:t>
            </a:r>
            <a:r>
              <a:rPr lang="de-DE" b="1" dirty="0" smtClean="0"/>
              <a:t>etruskische Könige</a:t>
            </a:r>
            <a:r>
              <a:rPr lang="de-DE" dirty="0" smtClean="0"/>
              <a:t>. Die Etrusker waren hervorragende Baumeister. Sie errichteten Straßen, Brücken, Wasserleitungen, Kanäle und Grabbauten. Die etruskischen Könige wurden 510 v.Chr. von den wenigen reichen Adeligen, den </a:t>
            </a:r>
            <a:r>
              <a:rPr lang="de-DE" b="1" dirty="0" smtClean="0"/>
              <a:t>Patriziern</a:t>
            </a:r>
            <a:r>
              <a:rPr lang="de-DE" dirty="0" smtClean="0"/>
              <a:t>, abgesetzt. Rom wurde Republik! „Politik geht alle an</a:t>
            </a:r>
            <a:r>
              <a:rPr lang="de-DE" dirty="0" smtClean="0"/>
              <a:t>“, </a:t>
            </a:r>
            <a:r>
              <a:rPr lang="de-DE" dirty="0" smtClean="0"/>
              <a:t>so meinten die Römer.</a:t>
            </a:r>
            <a:endParaRPr lang="de-AT" dirty="0"/>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14029" b="38241"/>
          <a:stretch/>
        </p:blipFill>
        <p:spPr>
          <a:xfrm>
            <a:off x="-36512" y="5239043"/>
            <a:ext cx="5400599" cy="1646341"/>
          </a:xfrm>
          <a:prstGeom prst="rect">
            <a:avLst/>
          </a:prstGeom>
        </p:spPr>
      </p:pic>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t="14029" b="38241"/>
          <a:stretch/>
        </p:blipFill>
        <p:spPr>
          <a:xfrm>
            <a:off x="3779913" y="5239043"/>
            <a:ext cx="5400599" cy="1646341"/>
          </a:xfrm>
          <a:prstGeom prst="rect">
            <a:avLst/>
          </a:prstGeom>
        </p:spPr>
      </p:pic>
    </p:spTree>
    <p:extLst>
      <p:ext uri="{BB962C8B-B14F-4D97-AF65-F5344CB8AC3E}">
        <p14:creationId xmlns:p14="http://schemas.microsoft.com/office/powerpoint/2010/main" val="3431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0"/>
          <p:cNvSpPr txBox="1">
            <a:spLocks/>
          </p:cNvSpPr>
          <p:nvPr/>
        </p:nvSpPr>
        <p:spPr>
          <a:xfrm>
            <a:off x="611560" y="836712"/>
            <a:ext cx="7977209"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de-DE" dirty="0" smtClean="0"/>
              <a:t>Die meisten Menschen in Rom aber waren Kleinbauern. Sie wurden Plebejer genannt. Doch die Plebejer durften im Staat nicht mitbestimmen.</a:t>
            </a:r>
          </a:p>
          <a:p>
            <a:endParaRPr lang="de-DE" sz="1000" dirty="0"/>
          </a:p>
          <a:p>
            <a:pPr marL="0" indent="0" algn="ctr">
              <a:buNone/>
            </a:pPr>
            <a:r>
              <a:rPr lang="de-DE" sz="4000" b="1" dirty="0" smtClean="0"/>
              <a:t>Wie wurde Rom regiert?</a:t>
            </a:r>
          </a:p>
          <a:p>
            <a:r>
              <a:rPr lang="de-DE" dirty="0" smtClean="0"/>
              <a:t>Rom wurde von zwei Konsuln mit Hilfe von vielen Beamten regiert. Die Volksversammlung bestand aus den männlichen römischen Bürgern und bestimmte, wer Konsul oder Beamter werden durfte. Konsul durfte man nur einmal im leben für ein Jahr werden.</a:t>
            </a:r>
          </a:p>
          <a:p>
            <a:r>
              <a:rPr lang="de-DE" dirty="0" smtClean="0"/>
              <a:t> Der Senat setzte Steuern fest, erklärte Kriege und unterzeichnete Friedensverträge. Frauen hatten keine Rechte.</a:t>
            </a:r>
            <a:endParaRPr lang="de-AT" dirty="0"/>
          </a:p>
        </p:txBody>
      </p:sp>
    </p:spTree>
    <p:extLst>
      <p:ext uri="{BB962C8B-B14F-4D97-AF65-F5344CB8AC3E}">
        <p14:creationId xmlns:p14="http://schemas.microsoft.com/office/powerpoint/2010/main" val="315261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665" y="260648"/>
            <a:ext cx="6341655" cy="55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411041"/>
            <a:ext cx="727075" cy="36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33056"/>
            <a:ext cx="2016224" cy="80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81" y="1268760"/>
            <a:ext cx="3167466" cy="257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0438" y="1268761"/>
            <a:ext cx="3186172" cy="257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935" y="4112357"/>
            <a:ext cx="2994104" cy="247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3933056"/>
            <a:ext cx="1933465" cy="74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965458" y="971436"/>
            <a:ext cx="713144" cy="369332"/>
          </a:xfrm>
          <a:prstGeom prst="rect">
            <a:avLst/>
          </a:prstGeom>
          <a:noFill/>
        </p:spPr>
        <p:txBody>
          <a:bodyPr wrap="none" rtlCol="0">
            <a:spAutoFit/>
          </a:bodyPr>
          <a:lstStyle/>
          <a:p>
            <a:r>
              <a:rPr lang="de-DE" dirty="0" smtClean="0">
                <a:latin typeface="Calibri" panose="020F0502020204030204" pitchFamily="34" charset="0"/>
              </a:rPr>
              <a:t>Senat</a:t>
            </a:r>
            <a:endParaRPr lang="de-DE" dirty="0">
              <a:latin typeface="Calibri" panose="020F0502020204030204" pitchFamily="34" charset="0"/>
            </a:endParaRPr>
          </a:p>
        </p:txBody>
      </p:sp>
      <p:sp>
        <p:nvSpPr>
          <p:cNvPr id="3" name="Textfeld 2"/>
          <p:cNvSpPr txBox="1"/>
          <p:nvPr/>
        </p:nvSpPr>
        <p:spPr>
          <a:xfrm>
            <a:off x="6084168" y="971436"/>
            <a:ext cx="1100622" cy="369332"/>
          </a:xfrm>
          <a:prstGeom prst="rect">
            <a:avLst/>
          </a:prstGeom>
          <a:noFill/>
        </p:spPr>
        <p:txBody>
          <a:bodyPr wrap="none" rtlCol="0">
            <a:spAutoFit/>
          </a:bodyPr>
          <a:lstStyle/>
          <a:p>
            <a:r>
              <a:rPr lang="de-DE" dirty="0" smtClean="0">
                <a:latin typeface="Calibri" panose="020F0502020204030204" pitchFamily="34" charset="0"/>
              </a:rPr>
              <a:t>2 Konsuln</a:t>
            </a:r>
            <a:endParaRPr lang="de-DE" dirty="0">
              <a:latin typeface="Calibri" panose="020F0502020204030204" pitchFamily="34" charset="0"/>
            </a:endParaRPr>
          </a:p>
        </p:txBody>
      </p:sp>
      <p:sp>
        <p:nvSpPr>
          <p:cNvPr id="4" name="Textfeld 3"/>
          <p:cNvSpPr txBox="1"/>
          <p:nvPr/>
        </p:nvSpPr>
        <p:spPr>
          <a:xfrm>
            <a:off x="5932427" y="6258523"/>
            <a:ext cx="2756717" cy="369332"/>
          </a:xfrm>
          <a:prstGeom prst="rect">
            <a:avLst/>
          </a:prstGeom>
          <a:noFill/>
        </p:spPr>
        <p:txBody>
          <a:bodyPr wrap="none" rtlCol="0">
            <a:spAutoFit/>
          </a:bodyPr>
          <a:lstStyle/>
          <a:p>
            <a:r>
              <a:rPr lang="de-DE" dirty="0">
                <a:latin typeface="Calibri" panose="020F0502020204030204" pitchFamily="34" charset="0"/>
              </a:rPr>
              <a:t>m</a:t>
            </a:r>
            <a:r>
              <a:rPr lang="de-DE" dirty="0" smtClean="0">
                <a:latin typeface="Calibri" panose="020F0502020204030204" pitchFamily="34" charset="0"/>
              </a:rPr>
              <a:t>ännliche römische Bürger</a:t>
            </a:r>
            <a:endParaRPr lang="de-DE" dirty="0">
              <a:latin typeface="Calibri" panose="020F0502020204030204" pitchFamily="34" charset="0"/>
            </a:endParaRPr>
          </a:p>
        </p:txBody>
      </p:sp>
    </p:spTree>
    <p:extLst>
      <p:ext uri="{BB962C8B-B14F-4D97-AF65-F5344CB8AC3E}">
        <p14:creationId xmlns:p14="http://schemas.microsoft.com/office/powerpoint/2010/main" val="15691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1000"/>
                                        <p:tgtEl>
                                          <p:spTgt spid="1032"/>
                                        </p:tgtEl>
                                      </p:cBhvr>
                                    </p:animEffect>
                                    <p:anim calcmode="lin" valueType="num">
                                      <p:cBhvr>
                                        <p:cTn id="19" dur="1000" fill="hold"/>
                                        <p:tgtEl>
                                          <p:spTgt spid="1032"/>
                                        </p:tgtEl>
                                        <p:attrNameLst>
                                          <p:attrName>ppt_x</p:attrName>
                                        </p:attrNameLst>
                                      </p:cBhvr>
                                      <p:tavLst>
                                        <p:tav tm="0">
                                          <p:val>
                                            <p:strVal val="#ppt_x"/>
                                          </p:val>
                                        </p:tav>
                                        <p:tav tm="100000">
                                          <p:val>
                                            <p:strVal val="#ppt_x"/>
                                          </p:val>
                                        </p:tav>
                                      </p:tavLst>
                                    </p:anim>
                                    <p:anim calcmode="lin" valueType="num">
                                      <p:cBhvr>
                                        <p:cTn id="2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wipe(down)">
                                      <p:cBhvr>
                                        <p:cTn id="25" dur="5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fade">
                                      <p:cBhvr>
                                        <p:cTn id="34" dur="1000"/>
                                        <p:tgtEl>
                                          <p:spTgt spid="1030"/>
                                        </p:tgtEl>
                                      </p:cBhvr>
                                    </p:animEffect>
                                    <p:anim calcmode="lin" valueType="num">
                                      <p:cBhvr>
                                        <p:cTn id="35" dur="1000" fill="hold"/>
                                        <p:tgtEl>
                                          <p:spTgt spid="1030"/>
                                        </p:tgtEl>
                                        <p:attrNameLst>
                                          <p:attrName>ppt_x</p:attrName>
                                        </p:attrNameLst>
                                      </p:cBhvr>
                                      <p:tavLst>
                                        <p:tav tm="0">
                                          <p:val>
                                            <p:strVal val="#ppt_x"/>
                                          </p:val>
                                        </p:tav>
                                        <p:tav tm="100000">
                                          <p:val>
                                            <p:strVal val="#ppt_x"/>
                                          </p:val>
                                        </p:tav>
                                      </p:tavLst>
                                    </p:anim>
                                    <p:anim calcmode="lin" valueType="num">
                                      <p:cBhvr>
                                        <p:cTn id="3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35"/>
                                        </p:tgtEl>
                                        <p:attrNameLst>
                                          <p:attrName>style.visibility</p:attrName>
                                        </p:attrNameLst>
                                      </p:cBhvr>
                                      <p:to>
                                        <p:strVal val="visible"/>
                                      </p:to>
                                    </p:set>
                                    <p:animEffect transition="in" filter="wipe(down)">
                                      <p:cBhvr>
                                        <p:cTn id="41" dur="500"/>
                                        <p:tgtEl>
                                          <p:spTgt spid="103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 calcmode="lin" valueType="num">
                                      <p:cBhvr>
                                        <p:cTn id="50" dur="500" fill="hold"/>
                                        <p:tgtEl>
                                          <p:spTgt spid="1028"/>
                                        </p:tgtEl>
                                        <p:attrNameLst>
                                          <p:attrName>ppt_w</p:attrName>
                                        </p:attrNameLst>
                                      </p:cBhvr>
                                      <p:tavLst>
                                        <p:tav tm="0">
                                          <p:val>
                                            <p:fltVal val="0"/>
                                          </p:val>
                                        </p:tav>
                                        <p:tav tm="100000">
                                          <p:val>
                                            <p:strVal val="#ppt_w"/>
                                          </p:val>
                                        </p:tav>
                                      </p:tavLst>
                                    </p:anim>
                                    <p:anim calcmode="lin" valueType="num">
                                      <p:cBhvr>
                                        <p:cTn id="51" dur="500" fill="hold"/>
                                        <p:tgtEl>
                                          <p:spTgt spid="1028"/>
                                        </p:tgtEl>
                                        <p:attrNameLst>
                                          <p:attrName>ppt_h</p:attrName>
                                        </p:attrNameLst>
                                      </p:cBhvr>
                                      <p:tavLst>
                                        <p:tav tm="0">
                                          <p:val>
                                            <p:fltVal val="0"/>
                                          </p:val>
                                        </p:tav>
                                        <p:tav tm="100000">
                                          <p:val>
                                            <p:strVal val="#ppt_h"/>
                                          </p:val>
                                        </p:tav>
                                      </p:tavLst>
                                    </p:anim>
                                    <p:animEffect transition="in" filter="fade">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0"/>
          <p:cNvSpPr txBox="1">
            <a:spLocks/>
          </p:cNvSpPr>
          <p:nvPr/>
        </p:nvSpPr>
        <p:spPr>
          <a:xfrm>
            <a:off x="611560" y="836712"/>
            <a:ext cx="7977209" cy="3877815"/>
          </a:xfrm>
          <a:prstGeom prst="rect">
            <a:avLst/>
          </a:prstGeom>
        </p:spPr>
        <p:txBody>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de-DE" dirty="0" smtClean="0"/>
              <a:t>Der </a:t>
            </a:r>
            <a:r>
              <a:rPr lang="de-DE" b="1" dirty="0" smtClean="0"/>
              <a:t>Senat</a:t>
            </a:r>
            <a:r>
              <a:rPr lang="de-DE" dirty="0" smtClean="0"/>
              <a:t> bestand nur aus </a:t>
            </a:r>
            <a:r>
              <a:rPr lang="de-DE" b="1" dirty="0" smtClean="0"/>
              <a:t>Patriziern</a:t>
            </a:r>
            <a:r>
              <a:rPr lang="de-DE" dirty="0" smtClean="0"/>
              <a:t>, die Plebejer waren von der Herrschaft ausgeschlossen. Sogar Ehen zwischen Patriziern und Plebejern waren verboten.</a:t>
            </a:r>
            <a:endParaRPr lang="de-AT"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100" b="582"/>
          <a:stretch/>
        </p:blipFill>
        <p:spPr bwMode="auto">
          <a:xfrm>
            <a:off x="1323800" y="2348880"/>
            <a:ext cx="6552728"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0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z="4000" dirty="0" smtClean="0"/>
              <a:t>Die Ständekämpfe</a:t>
            </a:r>
            <a:r>
              <a:rPr lang="de-DE" dirty="0" smtClean="0"/>
              <a:t>	</a:t>
            </a:r>
            <a:endParaRPr lang="de-AT" dirty="0"/>
          </a:p>
        </p:txBody>
      </p:sp>
      <p:sp>
        <p:nvSpPr>
          <p:cNvPr id="11" name="Inhaltsplatzhalter 10"/>
          <p:cNvSpPr>
            <a:spLocks noGrp="1"/>
          </p:cNvSpPr>
          <p:nvPr>
            <p:ph idx="1"/>
          </p:nvPr>
        </p:nvSpPr>
        <p:spPr>
          <a:xfrm>
            <a:off x="699247" y="2248347"/>
            <a:ext cx="7977209" cy="3877815"/>
          </a:xfrm>
        </p:spPr>
        <p:txBody>
          <a:bodyPr/>
          <a:lstStyle/>
          <a:p>
            <a:pPr marL="0" indent="0">
              <a:buNone/>
            </a:pPr>
            <a:r>
              <a:rPr lang="de-DE" dirty="0" smtClean="0"/>
              <a:t>Als die Plebejer auch Kriegsdienst leisten sollten, forderten sie politische Mitsprache.</a:t>
            </a:r>
          </a:p>
          <a:p>
            <a:pPr marL="0" indent="0">
              <a:buNone/>
            </a:pPr>
            <a:r>
              <a:rPr lang="de-DE" dirty="0" smtClean="0"/>
              <a:t>300 Jahre lang dauerten die Auseinandersetzungen der beiden Stände</a:t>
            </a:r>
            <a:r>
              <a:rPr lang="de-DE" dirty="0" smtClean="0"/>
              <a:t> und die Plebejer setzten sich schrittweise durch.</a:t>
            </a:r>
            <a:endParaRPr lang="de-A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221088"/>
            <a:ext cx="3237888" cy="219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4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0</TotalTime>
  <Words>382</Words>
  <Application>Microsoft Office PowerPoint</Application>
  <PresentationFormat>Bildschirmpräsentation (4:3)</PresentationFormat>
  <Paragraphs>25</Paragraphs>
  <Slides>10</Slides>
  <Notes>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Hardcover</vt:lpstr>
      <vt:lpstr>Rom</vt:lpstr>
      <vt:lpstr>Die Gründung Roms </vt:lpstr>
      <vt:lpstr>PowerPoint-Präsentation</vt:lpstr>
      <vt:lpstr>PowerPoint-Präsentation</vt:lpstr>
      <vt:lpstr>Von der Königsherrschaft zur Republik </vt:lpstr>
      <vt:lpstr>PowerPoint-Präsentation</vt:lpstr>
      <vt:lpstr>PowerPoint-Präsentation</vt:lpstr>
      <vt:lpstr>PowerPoint-Präsentation</vt:lpstr>
      <vt:lpstr>Die Ständekämpfe </vt:lpstr>
      <vt:lpstr>Erfolge der Plebejer in den Ständekämpfen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dc:title>
  <dc:creator>Max</dc:creator>
  <cp:lastModifiedBy>tukka.yoot</cp:lastModifiedBy>
  <cp:revision>20</cp:revision>
  <dcterms:created xsi:type="dcterms:W3CDTF">2015-03-10T15:19:25Z</dcterms:created>
  <dcterms:modified xsi:type="dcterms:W3CDTF">2015-03-11T00:55:05Z</dcterms:modified>
</cp:coreProperties>
</file>